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notesMasterIdLst>
    <p:notesMasterId r:id="rId16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2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1A16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spc="400" kern="0" dirty="0">
                <a:solidFill>
                  <a:srgbClr val="D4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NIELSEN NORMAN GROUP — APRIL 2026</a:t>
            </a:r>
            <a:endParaRPr lang="en-US" sz="1000" dirty="0"/>
          </a:p>
        </p:txBody>
      </p:sp>
      <p:sp>
        <p:nvSpPr>
          <p:cNvPr id="3" name="Text 1"/>
          <p:cNvSpPr/>
          <p:nvPr/>
        </p:nvSpPr>
        <p:spPr>
          <a:xfrm>
            <a:off x="548640" y="1463040"/>
            <a:ext cx="3657600" cy="411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0" b="1" dirty="0">
                <a:solidFill>
                  <a:srgbClr val="D4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20000" dirty="0"/>
          </a:p>
        </p:txBody>
      </p:sp>
      <p:sp>
        <p:nvSpPr>
          <p:cNvPr id="4" name="Text 2"/>
          <p:cNvSpPr/>
          <p:nvPr/>
        </p:nvSpPr>
        <p:spPr>
          <a:xfrm>
            <a:off x="4206240" y="219456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dirty="0">
                <a:solidFill>
                  <a:srgbClr val="F7F4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Guidelines for Designing</a:t>
            </a:r>
            <a:endParaRPr lang="en-US" sz="3200" dirty="0"/>
          </a:p>
        </p:txBody>
      </p:sp>
      <p:sp>
        <p:nvSpPr>
          <p:cNvPr id="5" name="Text 3"/>
          <p:cNvSpPr/>
          <p:nvPr/>
        </p:nvSpPr>
        <p:spPr>
          <a:xfrm>
            <a:off x="4206240" y="2743200"/>
            <a:ext cx="749808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dirty="0">
                <a:solidFill>
                  <a:srgbClr val="F7F4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Your Site's AI Chatbots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4206240" y="3657600"/>
            <a:ext cx="74980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E8C27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study of small design decisions that determine whether users rely on chatbots — or quietly abandon them.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548640" y="6309360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900" dirty="0">
                <a:solidFill>
                  <a:srgbClr val="8A7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Georgia Kenderova, Maria Rosala, Tanner Kohler — nngroup.com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4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371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200" b="1" dirty="0">
                <a:solidFill>
                  <a:srgbClr val="D4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07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1920240" y="502920"/>
            <a:ext cx="9692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Don't autoscroll to the end of a response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1920240" y="1325880"/>
            <a:ext cx="9692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8A7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Streaming responses that snap to the bottom force users to scroll back up to read what they were already reading.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2103120"/>
            <a:ext cx="11064240" cy="0"/>
          </a:xfrm>
          <a:prstGeom prst="line">
            <a:avLst/>
          </a:prstGeom>
          <a:noFill/>
          <a:ln w="12700">
            <a:solidFill>
              <a:srgbClr val="D8CFC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3774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4A7D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2788920"/>
            <a:ext cx="548640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3D35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a response exceeds the visible chat area, hold the user's scroll position at the start of the new message. Let them read from the beginning at their own pace.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309360" y="23774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B33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309360" y="2788920"/>
            <a:ext cx="548640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3D35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Autoscroll to the bottom as a streaming response generates. The user can't read along, can't find their place, and has to wait for the bot to finish before scrolling back up.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5760720"/>
            <a:ext cx="11064240" cy="822960"/>
          </a:xfrm>
          <a:prstGeom prst="rect">
            <a:avLst/>
          </a:prstGeom>
          <a:solidFill>
            <a:srgbClr val="1A1612"/>
          </a:solidFill>
          <a:ln w="12700">
            <a:solidFill>
              <a:srgbClr val="1A161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7240" y="583387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D4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STUDY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777240" y="6080760"/>
            <a:ext cx="10607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7F4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Mississippi Government's MISSI streamed long welcome messages and autoscrolled to the bottom — making it impossible to read the response until it had finished generating.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7F4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371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200" b="1" dirty="0">
                <a:solidFill>
                  <a:srgbClr val="D4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08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1920240" y="502920"/>
            <a:ext cx="9692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Allow users to resize the chat window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1920240" y="1325880"/>
            <a:ext cx="9692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8A7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Default chat windows are fine for short questions but cramped for rich content like maps, comparison tables, or detailed instructions.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2103120"/>
            <a:ext cx="11064240" cy="0"/>
          </a:xfrm>
          <a:prstGeom prst="line">
            <a:avLst/>
          </a:prstGeom>
          <a:noFill/>
          <a:ln w="12700">
            <a:solidFill>
              <a:srgbClr val="D8CFC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3774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4A7D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2788920"/>
            <a:ext cx="548640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3D35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 users resize or maximize the chat window. Especially valuable when the bot returns visual content — interactive maps, image carousels, side-by-side comparisons.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309360" y="23774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B33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309360" y="2788920"/>
            <a:ext cx="548640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3D35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Lock the chat to a small fixed window. Detailed responses and visual content become unreadable, and users either give up or copy the content elsewhere to engage with it properly.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5760720"/>
            <a:ext cx="11064240" cy="822960"/>
          </a:xfrm>
          <a:prstGeom prst="rect">
            <a:avLst/>
          </a:prstGeom>
          <a:solidFill>
            <a:srgbClr val="1A1612"/>
          </a:solidFill>
          <a:ln w="12700">
            <a:solidFill>
              <a:srgbClr val="1A161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7240" y="583387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D4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STUDY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777240" y="6080760"/>
            <a:ext cx="10607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7F4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Scouting America's Scoutly returned an interactive map in its small default window. Users had to expand the chat to read the pin labels — a feature most other bots in the study didn't even offer.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4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371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200" b="1" dirty="0">
                <a:solidFill>
                  <a:srgbClr val="D4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09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1920240" y="502920"/>
            <a:ext cx="9692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Allow users to save or share chat content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1920240" y="1325880"/>
            <a:ext cx="9692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8A7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Chatbots generate content users want to keep — recipes, repair guides, product comparisons. Most don't let them.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2103120"/>
            <a:ext cx="11064240" cy="0"/>
          </a:xfrm>
          <a:prstGeom prst="line">
            <a:avLst/>
          </a:prstGeom>
          <a:noFill/>
          <a:ln w="12700">
            <a:solidFill>
              <a:srgbClr val="D8CFC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3774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4A7D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2788920"/>
            <a:ext cx="548640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3D35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a way to save, email, download, or share the conversation. The content is valuable beyond the session — treat it that way.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309360" y="23774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B33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309360" y="2788920"/>
            <a:ext cx="548640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3D35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Let useful answers vanish when the user closes the chat. The session ends and so does the value, even when the user clearly wanted to reference it later.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5760720"/>
            <a:ext cx="11064240" cy="822960"/>
          </a:xfrm>
          <a:prstGeom prst="rect">
            <a:avLst/>
          </a:prstGeom>
          <a:solidFill>
            <a:srgbClr val="1A1612"/>
          </a:solidFill>
          <a:ln w="12700">
            <a:solidFill>
              <a:srgbClr val="1A161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7240" y="583387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D4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STUDY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777240" y="6080760"/>
            <a:ext cx="10607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7F4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user looked up sourdough starter tips on Williams Sonoma's bot and wanted to email the result to her daughter. There was no way to do it — the chat had no save or share function.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4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371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200" b="1" dirty="0">
                <a:solidFill>
                  <a:srgbClr val="D4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1920240" y="502920"/>
            <a:ext cx="9692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Consider offering voice input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1920240" y="1325880"/>
            <a:ext cx="9692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8A7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Typing isn't the only way users want to interact. For some, it's the deal-breaker that makes them leave.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2103120"/>
            <a:ext cx="11064240" cy="0"/>
          </a:xfrm>
          <a:prstGeom prst="line">
            <a:avLst/>
          </a:prstGeom>
          <a:noFill/>
          <a:ln w="12700">
            <a:solidFill>
              <a:srgbClr val="D8CFC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3774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4A7D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2788920"/>
            <a:ext cx="548640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3D35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Add voice-to-text input alongside the keyboard. It speeds up extended conversations, reduces friction, and is a meaningful accessibility consideration for users with motor limitations or situational constraints.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309360" y="23774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B33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309360" y="2788920"/>
            <a:ext cx="548640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3D35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Assume everyone is willing to type long, exploratory queries. Some users will leave the conversation rather than continue typing — particularly during exploratory tasks like home or vehicle search.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5760720"/>
            <a:ext cx="11064240" cy="822960"/>
          </a:xfrm>
          <a:prstGeom prst="rect">
            <a:avLst/>
          </a:prstGeom>
          <a:solidFill>
            <a:srgbClr val="1A1612"/>
          </a:solidFill>
          <a:ln w="12700">
            <a:solidFill>
              <a:srgbClr val="1A161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7240" y="583387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D4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STUDY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777240" y="6080760"/>
            <a:ext cx="10607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7F4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user told researchers she would have abandoned Redfin's chat after three minutes of typing. Her direct quote: 'Please, please have a voice-to-text option.'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1A161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4864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D4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IT ALL COMES DOWN TO</a:t>
            </a:r>
            <a:endParaRPr lang="en-US" sz="1100" dirty="0"/>
          </a:p>
        </p:txBody>
      </p:sp>
      <p:sp>
        <p:nvSpPr>
          <p:cNvPr id="3" name="Text 1"/>
          <p:cNvSpPr/>
          <p:nvPr/>
        </p:nvSpPr>
        <p:spPr>
          <a:xfrm>
            <a:off x="548640" y="118872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dirty="0">
                <a:solidFill>
                  <a:srgbClr val="F7F4EE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chatbot users rely on shows what it can do.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548640" y="219456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E8C27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 follows them across the site.</a:t>
            </a:r>
            <a:endParaRPr lang="en-US" sz="2000" dirty="0"/>
          </a:p>
        </p:txBody>
      </p:sp>
      <p:sp>
        <p:nvSpPr>
          <p:cNvPr id="5" name="Text 3"/>
          <p:cNvSpPr/>
          <p:nvPr/>
        </p:nvSpPr>
        <p:spPr>
          <a:xfrm>
            <a:off x="548640" y="278892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E8C27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 surfaces options as buttons, not buried text.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548640" y="338328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E8C27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It shows images. It respects scroll position. It saves what's worth saving.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548640" y="397764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000" dirty="0">
                <a:solidFill>
                  <a:srgbClr val="E8C275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And it knows when to hand off to a human.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548640" y="5212080"/>
            <a:ext cx="109728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F7F4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None of these are technical problems. They are design decisions.</a:t>
            </a:r>
            <a:endParaRPr lang="en-US" sz="1800" dirty="0"/>
          </a:p>
        </p:txBody>
      </p:sp>
      <p:sp>
        <p:nvSpPr>
          <p:cNvPr id="9" name="Text 7"/>
          <p:cNvSpPr/>
          <p:nvPr/>
        </p:nvSpPr>
        <p:spPr>
          <a:xfrm>
            <a:off x="548640" y="6309360"/>
            <a:ext cx="11064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8A7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Kenderova, Rosala, Kohler — Nielsen Norman Group, April 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7F4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Why this matters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1188720"/>
            <a:ext cx="109728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3D35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chatbots are now standard on most websites. The question isn't whether to have one — it's how to design one users actually rely on.</a:t>
            </a:r>
            <a:endParaRPr lang="en-US" sz="1600" dirty="0"/>
          </a:p>
        </p:txBody>
      </p:sp>
      <p:sp>
        <p:nvSpPr>
          <p:cNvPr id="4" name="Shape 2"/>
          <p:cNvSpPr/>
          <p:nvPr/>
        </p:nvSpPr>
        <p:spPr>
          <a:xfrm>
            <a:off x="548640" y="2743200"/>
            <a:ext cx="3566160" cy="2743200"/>
          </a:xfrm>
          <a:prstGeom prst="rect">
            <a:avLst/>
          </a:prstGeom>
          <a:solidFill>
            <a:srgbClr val="FFFFFF"/>
          </a:solidFill>
          <a:ln w="9525">
            <a:solidFill>
              <a:srgbClr val="D8CFC0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548640" y="2743200"/>
            <a:ext cx="3566160" cy="73152"/>
          </a:xfrm>
          <a:prstGeom prst="rect">
            <a:avLst/>
          </a:prstGeom>
          <a:solidFill>
            <a:srgbClr val="D4A030"/>
          </a:solidFill>
          <a:ln w="12700">
            <a:solidFill>
              <a:srgbClr val="D4A03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822960" y="310896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D4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STUDY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822960" y="3611880"/>
            <a:ext cx="30175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3D35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NN/G observed real users interacting with AI chatbots across multiple commercial and government websites.</a:t>
            </a:r>
            <a:endParaRPr lang="en-US" sz="1400" dirty="0"/>
          </a:p>
        </p:txBody>
      </p:sp>
      <p:sp>
        <p:nvSpPr>
          <p:cNvPr id="8" name="Shape 6"/>
          <p:cNvSpPr/>
          <p:nvPr/>
        </p:nvSpPr>
        <p:spPr>
          <a:xfrm>
            <a:off x="4297680" y="2743200"/>
            <a:ext cx="3566160" cy="2743200"/>
          </a:xfrm>
          <a:prstGeom prst="rect">
            <a:avLst/>
          </a:prstGeom>
          <a:solidFill>
            <a:srgbClr val="FFFFFF"/>
          </a:solidFill>
          <a:ln w="9525">
            <a:solidFill>
              <a:srgbClr val="D8CFC0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4297680" y="2743200"/>
            <a:ext cx="3566160" cy="73152"/>
          </a:xfrm>
          <a:prstGeom prst="rect">
            <a:avLst/>
          </a:prstGeom>
          <a:solidFill>
            <a:srgbClr val="D4A030"/>
          </a:solidFill>
          <a:ln w="12700">
            <a:solidFill>
              <a:srgbClr val="D4A03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0" y="310896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D4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FINDING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4572000" y="3611880"/>
            <a:ext cx="30175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3D35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Small design decisions — how the chatbot opens, whether it follows users, what it surfaces — had outsized impact on whether users came back.</a:t>
            </a:r>
            <a:endParaRPr lang="en-US" sz="1400" dirty="0"/>
          </a:p>
        </p:txBody>
      </p:sp>
      <p:sp>
        <p:nvSpPr>
          <p:cNvPr id="12" name="Shape 10"/>
          <p:cNvSpPr/>
          <p:nvPr/>
        </p:nvSpPr>
        <p:spPr>
          <a:xfrm>
            <a:off x="8046720" y="2743200"/>
            <a:ext cx="3566160" cy="2743200"/>
          </a:xfrm>
          <a:prstGeom prst="rect">
            <a:avLst/>
          </a:prstGeom>
          <a:solidFill>
            <a:srgbClr val="FFFFFF"/>
          </a:solidFill>
          <a:ln w="9525">
            <a:solidFill>
              <a:srgbClr val="D8CFC0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8046720" y="2743200"/>
            <a:ext cx="3566160" cy="73152"/>
          </a:xfrm>
          <a:prstGeom prst="rect">
            <a:avLst/>
          </a:prstGeom>
          <a:solidFill>
            <a:srgbClr val="D4A030"/>
          </a:solidFill>
          <a:ln w="12700">
            <a:solidFill>
              <a:srgbClr val="D4A03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321040" y="3108960"/>
            <a:ext cx="30175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300" kern="0" dirty="0">
                <a:solidFill>
                  <a:srgbClr val="D4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PAYOFF</a:t>
            </a:r>
            <a:endParaRPr lang="en-US" sz="1100" dirty="0"/>
          </a:p>
        </p:txBody>
      </p:sp>
      <p:sp>
        <p:nvSpPr>
          <p:cNvPr id="15" name="Text 13"/>
          <p:cNvSpPr/>
          <p:nvPr/>
        </p:nvSpPr>
        <p:spPr>
          <a:xfrm>
            <a:off x="8321040" y="3611880"/>
            <a:ext cx="301752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dirty="0">
                <a:solidFill>
                  <a:srgbClr val="3D35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These ten principles separate chatbots users genuinely rely on from those they abandon after one frustrating exchange.</a:t>
            </a:r>
            <a:endParaRPr lang="en-US" sz="1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7F4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0972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800" b="1" dirty="0">
                <a:solidFill>
                  <a:srgbClr val="1A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The Ten Guidelines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548640" y="1051560"/>
            <a:ext cx="109728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i="1" dirty="0">
                <a:solidFill>
                  <a:srgbClr val="8A7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Each is covered in detail in the slides that follow.</a:t>
            </a:r>
            <a:endParaRPr lang="en-US" sz="1300" dirty="0"/>
          </a:p>
        </p:txBody>
      </p:sp>
      <p:sp>
        <p:nvSpPr>
          <p:cNvPr id="4" name="Shape 2"/>
          <p:cNvSpPr/>
          <p:nvPr/>
        </p:nvSpPr>
        <p:spPr>
          <a:xfrm>
            <a:off x="548640" y="1737360"/>
            <a:ext cx="553212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D8CFC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731520" y="1783080"/>
            <a:ext cx="822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4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3200" dirty="0"/>
          </a:p>
        </p:txBody>
      </p:sp>
      <p:sp>
        <p:nvSpPr>
          <p:cNvPr id="6" name="Text 4"/>
          <p:cNvSpPr/>
          <p:nvPr/>
        </p:nvSpPr>
        <p:spPr>
          <a:xfrm>
            <a:off x="1554480" y="1783080"/>
            <a:ext cx="4343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6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Consolidate AI chat with other chat features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548640" y="2743200"/>
            <a:ext cx="553212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D8CFC0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731520" y="2788920"/>
            <a:ext cx="822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4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3200" dirty="0"/>
          </a:p>
        </p:txBody>
      </p:sp>
      <p:sp>
        <p:nvSpPr>
          <p:cNvPr id="9" name="Text 7"/>
          <p:cNvSpPr/>
          <p:nvPr/>
        </p:nvSpPr>
        <p:spPr>
          <a:xfrm>
            <a:off x="1554480" y="2788920"/>
            <a:ext cx="4343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6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Keep the chatbot accessible across pages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48640" y="3749040"/>
            <a:ext cx="553212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D8CFC0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31520" y="3794760"/>
            <a:ext cx="822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4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1554480" y="3794760"/>
            <a:ext cx="4343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6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what it can do through prompts and messages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548640" y="4754880"/>
            <a:ext cx="553212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D8CFC0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731520" y="4800600"/>
            <a:ext cx="822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4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3200" dirty="0"/>
          </a:p>
        </p:txBody>
      </p:sp>
      <p:sp>
        <p:nvSpPr>
          <p:cNvPr id="15" name="Text 13"/>
          <p:cNvSpPr/>
          <p:nvPr/>
        </p:nvSpPr>
        <p:spPr>
          <a:xfrm>
            <a:off x="1554480" y="4800600"/>
            <a:ext cx="4343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6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Offer suggested questions as buttons, not text</a:t>
            </a:r>
            <a:endParaRPr lang="en-US" sz="1300" dirty="0"/>
          </a:p>
        </p:txBody>
      </p:sp>
      <p:sp>
        <p:nvSpPr>
          <p:cNvPr id="16" name="Shape 14"/>
          <p:cNvSpPr/>
          <p:nvPr/>
        </p:nvSpPr>
        <p:spPr>
          <a:xfrm>
            <a:off x="548640" y="5760720"/>
            <a:ext cx="553212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D8CFC0"/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731520" y="5806440"/>
            <a:ext cx="822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4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3200" dirty="0"/>
          </a:p>
        </p:txBody>
      </p:sp>
      <p:sp>
        <p:nvSpPr>
          <p:cNvPr id="18" name="Text 16"/>
          <p:cNvSpPr/>
          <p:nvPr/>
        </p:nvSpPr>
        <p:spPr>
          <a:xfrm>
            <a:off x="1554480" y="5806440"/>
            <a:ext cx="4343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6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Include images, not just links or descriptions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263640" y="1737360"/>
            <a:ext cx="553212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D8CFC0"/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6446520" y="1783080"/>
            <a:ext cx="822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4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3200" dirty="0"/>
          </a:p>
        </p:txBody>
      </p:sp>
      <p:sp>
        <p:nvSpPr>
          <p:cNvPr id="21" name="Text 19"/>
          <p:cNvSpPr/>
          <p:nvPr/>
        </p:nvSpPr>
        <p:spPr>
          <a:xfrm>
            <a:off x="7269480" y="1783080"/>
            <a:ext cx="4343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6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 progressive disclosure to keep chats short</a:t>
            </a:r>
            <a:endParaRPr lang="en-US" sz="1300" dirty="0"/>
          </a:p>
        </p:txBody>
      </p:sp>
      <p:sp>
        <p:nvSpPr>
          <p:cNvPr id="22" name="Shape 20"/>
          <p:cNvSpPr/>
          <p:nvPr/>
        </p:nvSpPr>
        <p:spPr>
          <a:xfrm>
            <a:off x="6263640" y="2743200"/>
            <a:ext cx="553212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D8CFC0"/>
            </a:solidFill>
            <a:prstDash val="solid"/>
          </a:ln>
        </p:spPr>
      </p:sp>
      <p:sp>
        <p:nvSpPr>
          <p:cNvPr id="23" name="Text 21"/>
          <p:cNvSpPr/>
          <p:nvPr/>
        </p:nvSpPr>
        <p:spPr>
          <a:xfrm>
            <a:off x="6446520" y="2788920"/>
            <a:ext cx="822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4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07</a:t>
            </a:r>
            <a:endParaRPr lang="en-US" sz="3200" dirty="0"/>
          </a:p>
        </p:txBody>
      </p:sp>
      <p:sp>
        <p:nvSpPr>
          <p:cNvPr id="24" name="Text 22"/>
          <p:cNvSpPr/>
          <p:nvPr/>
        </p:nvSpPr>
        <p:spPr>
          <a:xfrm>
            <a:off x="7269480" y="2788920"/>
            <a:ext cx="4343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6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 autoscroll to the end of a response</a:t>
            </a:r>
            <a:endParaRPr lang="en-US" sz="1300" dirty="0"/>
          </a:p>
        </p:txBody>
      </p:sp>
      <p:sp>
        <p:nvSpPr>
          <p:cNvPr id="25" name="Shape 23"/>
          <p:cNvSpPr/>
          <p:nvPr/>
        </p:nvSpPr>
        <p:spPr>
          <a:xfrm>
            <a:off x="6263640" y="3749040"/>
            <a:ext cx="553212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D8CFC0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6446520" y="3794760"/>
            <a:ext cx="822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4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08</a:t>
            </a:r>
            <a:endParaRPr lang="en-US" sz="3200" dirty="0"/>
          </a:p>
        </p:txBody>
      </p:sp>
      <p:sp>
        <p:nvSpPr>
          <p:cNvPr id="27" name="Text 25"/>
          <p:cNvSpPr/>
          <p:nvPr/>
        </p:nvSpPr>
        <p:spPr>
          <a:xfrm>
            <a:off x="7269480" y="3794760"/>
            <a:ext cx="4343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6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 users to resize the chat window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6263640" y="4754880"/>
            <a:ext cx="553212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D8CFC0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6446520" y="4800600"/>
            <a:ext cx="822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4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09</a:t>
            </a:r>
            <a:endParaRPr lang="en-US" sz="3200" dirty="0"/>
          </a:p>
        </p:txBody>
      </p:sp>
      <p:sp>
        <p:nvSpPr>
          <p:cNvPr id="30" name="Text 28"/>
          <p:cNvSpPr/>
          <p:nvPr/>
        </p:nvSpPr>
        <p:spPr>
          <a:xfrm>
            <a:off x="7269480" y="4800600"/>
            <a:ext cx="4343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6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 users to save or share chat content</a:t>
            </a:r>
            <a:endParaRPr lang="en-US" sz="1300" dirty="0"/>
          </a:p>
        </p:txBody>
      </p:sp>
      <p:sp>
        <p:nvSpPr>
          <p:cNvPr id="31" name="Shape 29"/>
          <p:cNvSpPr/>
          <p:nvPr/>
        </p:nvSpPr>
        <p:spPr>
          <a:xfrm>
            <a:off x="6263640" y="5760720"/>
            <a:ext cx="5532120" cy="868680"/>
          </a:xfrm>
          <a:prstGeom prst="rect">
            <a:avLst/>
          </a:prstGeom>
          <a:solidFill>
            <a:srgbClr val="FFFFFF"/>
          </a:solidFill>
          <a:ln w="6350">
            <a:solidFill>
              <a:srgbClr val="D8CFC0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6446520" y="5806440"/>
            <a:ext cx="82296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D4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10</a:t>
            </a:r>
            <a:endParaRPr lang="en-US" sz="3200" dirty="0"/>
          </a:p>
        </p:txBody>
      </p:sp>
      <p:sp>
        <p:nvSpPr>
          <p:cNvPr id="33" name="Text 31"/>
          <p:cNvSpPr/>
          <p:nvPr/>
        </p:nvSpPr>
        <p:spPr>
          <a:xfrm>
            <a:off x="7269480" y="5806440"/>
            <a:ext cx="434340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1A161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Consider offering voice input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4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371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200" b="1" dirty="0">
                <a:solidFill>
                  <a:srgbClr val="D4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01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1920240" y="502920"/>
            <a:ext cx="9692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Consolidate AI chat with other chat features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1920240" y="1325880"/>
            <a:ext cx="9692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8A7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Multiple chat options on the same site confuse users — they don't care about your internal architecture.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2103120"/>
            <a:ext cx="11064240" cy="0"/>
          </a:xfrm>
          <a:prstGeom prst="line">
            <a:avLst/>
          </a:prstGeom>
          <a:noFill/>
          <a:ln w="12700">
            <a:solidFill>
              <a:srgbClr val="D8CFC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3774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4A7D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2788920"/>
            <a:ext cx="548640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3D35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Funnel all chat through one entry point. The single bot identifies itself, handles what it can, and escalates to a human when it can't.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309360" y="23774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B33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309360" y="2788920"/>
            <a:ext cx="548640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3D35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Run an AI assistant alongside an existing live-chat option without consolidation. Users won't know which one to ask, and each bot will handle queries the other one could've answered better.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5760720"/>
            <a:ext cx="11064240" cy="822960"/>
          </a:xfrm>
          <a:prstGeom prst="rect">
            <a:avLst/>
          </a:prstGeom>
          <a:solidFill>
            <a:srgbClr val="1A1612"/>
          </a:solidFill>
          <a:ln w="12700">
            <a:solidFill>
              <a:srgbClr val="1A161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7240" y="583387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D4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STUDY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777240" y="6080760"/>
            <a:ext cx="10607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7F4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Home Depot ran two separate bots — Magic Apron and Live Chat — with overlapping but inconsistent capabilities. Users couldn't tell them apart and got irrelevant answers from the wrong one.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7F4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371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200" b="1" dirty="0">
                <a:solidFill>
                  <a:srgbClr val="D4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02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1920240" y="502920"/>
            <a:ext cx="9692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Keep the chatbot accessible across pages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1920240" y="1325880"/>
            <a:ext cx="9692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8A7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Once a user finds the chatbot, they expect it to follow them as they browse.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2103120"/>
            <a:ext cx="11064240" cy="0"/>
          </a:xfrm>
          <a:prstGeom prst="line">
            <a:avLst/>
          </a:prstGeom>
          <a:noFill/>
          <a:ln w="12700">
            <a:solidFill>
              <a:srgbClr val="D8CFC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3774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4A7D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2788920"/>
            <a:ext cx="548640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3D35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Make the chatbot persistent across the entire site, especially for tasks that span multiple pages. Users should be able to navigate away from a result and return to the conversation.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309360" y="23774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B33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309360" y="2788920"/>
            <a:ext cx="548640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3D35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Hide the chatbot inside a single feature like search. If it disappears the moment a user navigates away from the page where they opened it, they will stop trying to use it.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5760720"/>
            <a:ext cx="11064240" cy="822960"/>
          </a:xfrm>
          <a:prstGeom prst="rect">
            <a:avLst/>
          </a:prstGeom>
          <a:solidFill>
            <a:srgbClr val="1A1612"/>
          </a:solidFill>
          <a:ln w="12700">
            <a:solidFill>
              <a:srgbClr val="1A161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7240" y="583387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D4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STUDY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777240" y="6080760"/>
            <a:ext cx="10607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7F4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Williams Sonoma's chatbot followed users from category to product pages while keeping the conversation intact. Redfin's disappeared once users opened a listing — and they couldn't find their way back.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4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371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200" b="1" dirty="0">
                <a:solidFill>
                  <a:srgbClr val="D4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03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1920240" y="502920"/>
            <a:ext cx="9692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Show what the chatbot can do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1920240" y="1325880"/>
            <a:ext cx="9692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8A7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Vague greetings leave users guessing. Tell them what the bot is good for — ideally with examples.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2103120"/>
            <a:ext cx="11064240" cy="0"/>
          </a:xfrm>
          <a:prstGeom prst="line">
            <a:avLst/>
          </a:prstGeom>
          <a:noFill/>
          <a:ln w="12700">
            <a:solidFill>
              <a:srgbClr val="D8CFC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3774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4A7D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2788920"/>
            <a:ext cx="548640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3D35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with a specific introduction that names the topics or tasks the bot can help with. Tailor that opening to the page the user is on. If the bot is page-aware or can recall browsing history, surface that capability through suggested prompts.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309360" y="23774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B33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309360" y="2788920"/>
            <a:ext cx="548640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3D35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Open with a generic 'Ask me anything' greeting. It overpromises, underdelivers, and leaves users to discover the limits the hard way.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5760720"/>
            <a:ext cx="11064240" cy="822960"/>
          </a:xfrm>
          <a:prstGeom prst="rect">
            <a:avLst/>
          </a:prstGeom>
          <a:solidFill>
            <a:srgbClr val="1A1612"/>
          </a:solidFill>
          <a:ln w="12700">
            <a:solidFill>
              <a:srgbClr val="1A161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7240" y="583387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D4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STUDY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777240" y="6080760"/>
            <a:ext cx="10607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7F4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Amazon's Rufus changed its opening prompts based on context — broad suggestions on the homepage, product-specific ones on a listing. Users immediately understood what it could do.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4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371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200" b="1" dirty="0">
                <a:solidFill>
                  <a:srgbClr val="D4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04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1920240" y="502920"/>
            <a:ext cx="9692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Offer suggested questions as buttons, not text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1920240" y="1325880"/>
            <a:ext cx="9692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8A7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Clickable suggestions remove the burden of formulating a question and make the bot's range visible.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2103120"/>
            <a:ext cx="11064240" cy="0"/>
          </a:xfrm>
          <a:prstGeom prst="line">
            <a:avLst/>
          </a:prstGeom>
          <a:noFill/>
          <a:ln w="12700">
            <a:solidFill>
              <a:srgbClr val="D8CFC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3774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4A7D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2788920"/>
            <a:ext cx="548640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3D35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Provide clickable button prompts both at the start of the conversation and after each response — based on what the user just asked, not generic templates. Stop suggesting prompts a user has already declined.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309360" y="23774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B33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309360" y="2788920"/>
            <a:ext cx="548640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3D35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Embed follow-up questions as plain text inside an answer, forcing the user to type them. Or repeat the same suggested question after the user has clearly moved on.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5760720"/>
            <a:ext cx="11064240" cy="822960"/>
          </a:xfrm>
          <a:prstGeom prst="rect">
            <a:avLst/>
          </a:prstGeom>
          <a:solidFill>
            <a:srgbClr val="1A1612"/>
          </a:solidFill>
          <a:ln w="12700">
            <a:solidFill>
              <a:srgbClr val="1A161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7240" y="583387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D4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STUDY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777240" y="6080760"/>
            <a:ext cx="10607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7F4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Williams Sonoma's bot asked good follow-up questions — but in plain text, requiring users to type their replies. Home Depot used clickable buttons that updated with the conversation.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4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371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200" b="1" dirty="0">
                <a:solidFill>
                  <a:srgbClr val="D4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05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1920240" y="502920"/>
            <a:ext cx="9692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Include images, not just links or text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1920240" y="1325880"/>
            <a:ext cx="9692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8A7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Recommendations and step-by-step guides land harder when users can see what's being described.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2103120"/>
            <a:ext cx="11064240" cy="0"/>
          </a:xfrm>
          <a:prstGeom prst="line">
            <a:avLst/>
          </a:prstGeom>
          <a:noFill/>
          <a:ln w="12700">
            <a:solidFill>
              <a:srgbClr val="D8CFC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3774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4A7D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2788920"/>
            <a:ext cx="548640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3D35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Show product images alongside names and links. For instructions involving unfamiliar parts or tools, include diagrams or photos. Imagery isn't decoration — it's how users evaluate options.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309360" y="23774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B33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309360" y="2788920"/>
            <a:ext cx="548640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3D35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Return text-only product names with hyperlinks. Force users to click through to see what was recommended, or describe physical components in words alone.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5760720"/>
            <a:ext cx="11064240" cy="822960"/>
          </a:xfrm>
          <a:prstGeom prst="rect">
            <a:avLst/>
          </a:prstGeom>
          <a:solidFill>
            <a:srgbClr val="1A1612"/>
          </a:solidFill>
          <a:ln w="12700">
            <a:solidFill>
              <a:srgbClr val="1A161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7240" y="583387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D4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STUDY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777240" y="6080760"/>
            <a:ext cx="10607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7F4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When a user asked Magic Apron how to install a bathroom sink, the bot described a P-trap in text only. The user said: 'At a certain point, I need to see a picture of that.'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4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37160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7200" b="1" dirty="0">
                <a:solidFill>
                  <a:srgbClr val="D4A030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06</a:t>
            </a:r>
            <a:endParaRPr lang="en-US" sz="7200" dirty="0"/>
          </a:p>
        </p:txBody>
      </p:sp>
      <p:sp>
        <p:nvSpPr>
          <p:cNvPr id="3" name="Text 1"/>
          <p:cNvSpPr/>
          <p:nvPr/>
        </p:nvSpPr>
        <p:spPr>
          <a:xfrm>
            <a:off x="1920240" y="502920"/>
            <a:ext cx="969264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2600" b="1" dirty="0">
                <a:solidFill>
                  <a:srgbClr val="1A1612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Use progressive disclosure to keep chats short</a:t>
            </a:r>
            <a:endParaRPr lang="en-US" sz="2600" dirty="0"/>
          </a:p>
        </p:txBody>
      </p:sp>
      <p:sp>
        <p:nvSpPr>
          <p:cNvPr id="4" name="Text 2"/>
          <p:cNvSpPr/>
          <p:nvPr/>
        </p:nvSpPr>
        <p:spPr>
          <a:xfrm>
            <a:off x="1920240" y="1325880"/>
            <a:ext cx="9692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400" i="1" dirty="0">
                <a:solidFill>
                  <a:srgbClr val="8A7A6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conversations get long fast. Let users expand and collapse content in place rather than pushing everything down the thread.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548640" y="2103120"/>
            <a:ext cx="11064240" cy="0"/>
          </a:xfrm>
          <a:prstGeom prst="line">
            <a:avLst/>
          </a:prstGeom>
          <a:noFill/>
          <a:ln w="12700">
            <a:solidFill>
              <a:srgbClr val="D8CFC0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548640" y="23774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4A7D3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</a:t>
            </a:r>
            <a:endParaRPr lang="en-US" sz="1200" dirty="0"/>
          </a:p>
        </p:txBody>
      </p:sp>
      <p:sp>
        <p:nvSpPr>
          <p:cNvPr id="7" name="Text 5"/>
          <p:cNvSpPr/>
          <p:nvPr/>
        </p:nvSpPr>
        <p:spPr>
          <a:xfrm>
            <a:off x="548640" y="2788920"/>
            <a:ext cx="548640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3D35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Allow inline expansion of product details, instructions, or comparisons. Users can open what's relevant and close it again without losing context on the rest of their conversation.</a:t>
            </a:r>
            <a:endParaRPr lang="en-US" sz="1400" dirty="0"/>
          </a:p>
        </p:txBody>
      </p:sp>
      <p:sp>
        <p:nvSpPr>
          <p:cNvPr id="8" name="Text 6"/>
          <p:cNvSpPr/>
          <p:nvPr/>
        </p:nvSpPr>
        <p:spPr>
          <a:xfrm>
            <a:off x="6309360" y="2377440"/>
            <a:ext cx="5486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b="1" spc="500" kern="0" dirty="0">
                <a:solidFill>
                  <a:srgbClr val="B33A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DON'T</a:t>
            </a:r>
            <a:endParaRPr lang="en-US" sz="1200" dirty="0"/>
          </a:p>
        </p:txBody>
      </p:sp>
      <p:sp>
        <p:nvSpPr>
          <p:cNvPr id="9" name="Text 7"/>
          <p:cNvSpPr/>
          <p:nvPr/>
        </p:nvSpPr>
        <p:spPr>
          <a:xfrm>
            <a:off x="6309360" y="2788920"/>
            <a:ext cx="5486400" cy="2834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spcAft>
                <a:spcPts val="800"/>
              </a:spcAft>
              <a:buNone/>
            </a:pPr>
            <a:r>
              <a:rPr lang="en-US" sz="1400" dirty="0">
                <a:solidFill>
                  <a:srgbClr val="3D352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Treat every 'more details' click as a new message. Adding answers to the bottom of the chat pushes earlier results out of view and forces users to scroll up to compare options.</a:t>
            </a:r>
            <a:endParaRPr lang="en-US" sz="1400" dirty="0"/>
          </a:p>
        </p:txBody>
      </p:sp>
      <p:sp>
        <p:nvSpPr>
          <p:cNvPr id="10" name="Shape 8"/>
          <p:cNvSpPr/>
          <p:nvPr/>
        </p:nvSpPr>
        <p:spPr>
          <a:xfrm>
            <a:off x="548640" y="5760720"/>
            <a:ext cx="11064240" cy="822960"/>
          </a:xfrm>
          <a:prstGeom prst="rect">
            <a:avLst/>
          </a:prstGeom>
          <a:solidFill>
            <a:srgbClr val="1A1612"/>
          </a:solidFill>
          <a:ln w="12700">
            <a:solidFill>
              <a:srgbClr val="1A1612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777240" y="5833872"/>
            <a:ext cx="228600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300" kern="0" dirty="0">
                <a:solidFill>
                  <a:srgbClr val="D4A03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FROM THE STUDY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777240" y="6080760"/>
            <a:ext cx="10607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indent="0" marL="0">
              <a:buNone/>
            </a:pPr>
            <a:r>
              <a:rPr lang="en-US" sz="1100" dirty="0">
                <a:solidFill>
                  <a:srgbClr val="F7F4E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Amazon's Rufus showed a 'More details' link that looked like an accordion but generated a new chat message instead — pushing the original product list out of view.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14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 Guidelines for Designing Site AI Chatbots</dc:title>
  <dc:subject>PptxGenJS Presentation</dc:subject>
  <dc:creator>Dan Benner</dc:creator>
  <cp:lastModifiedBy>Dan Benner</cp:lastModifiedBy>
  <cp:revision>1</cp:revision>
  <dcterms:created xsi:type="dcterms:W3CDTF">2026-04-27T19:54:03Z</dcterms:created>
  <dcterms:modified xsi:type="dcterms:W3CDTF">2026-04-27T19:54:03Z</dcterms:modified>
</cp:coreProperties>
</file>